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410" r:id="rId2"/>
    <p:sldId id="337" r:id="rId3"/>
    <p:sldId id="284" r:id="rId4"/>
    <p:sldId id="285" r:id="rId5"/>
    <p:sldId id="286" r:id="rId6"/>
    <p:sldId id="288" r:id="rId7"/>
    <p:sldId id="371" r:id="rId8"/>
    <p:sldId id="287" r:id="rId9"/>
    <p:sldId id="372" r:id="rId10"/>
    <p:sldId id="336" r:id="rId11"/>
    <p:sldId id="259" r:id="rId12"/>
    <p:sldId id="260" r:id="rId13"/>
    <p:sldId id="359" r:id="rId14"/>
    <p:sldId id="360" r:id="rId15"/>
    <p:sldId id="364" r:id="rId16"/>
    <p:sldId id="362" r:id="rId17"/>
    <p:sldId id="265" r:id="rId18"/>
    <p:sldId id="274" r:id="rId19"/>
    <p:sldId id="363" r:id="rId20"/>
    <p:sldId id="268" r:id="rId21"/>
    <p:sldId id="339" r:id="rId22"/>
    <p:sldId id="340" r:id="rId23"/>
    <p:sldId id="355" r:id="rId24"/>
    <p:sldId id="356" r:id="rId25"/>
    <p:sldId id="357" r:id="rId26"/>
    <p:sldId id="411" r:id="rId27"/>
    <p:sldId id="289" r:id="rId28"/>
    <p:sldId id="290" r:id="rId29"/>
    <p:sldId id="291" r:id="rId30"/>
    <p:sldId id="365" r:id="rId31"/>
    <p:sldId id="41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470"/>
    <a:srgbClr val="FF9100"/>
    <a:srgbClr val="A325BE"/>
    <a:srgbClr val="010138"/>
    <a:srgbClr val="FFD579"/>
    <a:srgbClr val="2E3B4B"/>
    <a:srgbClr val="01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75"/>
    <p:restoredTop sz="83871"/>
  </p:normalViewPr>
  <p:slideViewPr>
    <p:cSldViewPr snapToGrid="0" snapToObjects="1">
      <p:cViewPr varScale="1">
        <p:scale>
          <a:sx n="65" d="100"/>
          <a:sy n="6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3AEEC-4EB2-C247-8D29-DBDCD2F840DD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12483-E947-6F4E-A75E-B2E677827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68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12483-E947-6F4E-A75E-B2E677827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9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year, CSC major hit a 30-year record: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18&amp;18J: 33M + 3m, graduating this May.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19&amp;19J: 41M + 1m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20&amp;20J: 39M + 3m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21&amp;21J: 1M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log into </a:t>
            </a:r>
            <a:r>
              <a:rPr lang="en-US" dirty="0" err="1"/>
              <a:t>bannerweb</a:t>
            </a:r>
            <a:r>
              <a:rPr lang="en-US" dirty="0"/>
              <a:t> I can see my advisees, but there’s no way to track their</a:t>
            </a:r>
            <a:r>
              <a:rPr lang="en-US" baseline="0" dirty="0"/>
              <a:t> progress toward completing the major.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36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worked really well when I had 10 or so advisees, but now I have 43!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D7D51-25E3-014D-9E69-3E09100025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All Phases 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Each phase feeds into the next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Iteration is key!</a:t>
            </a:r>
          </a:p>
          <a:p>
            <a:pPr marL="408194" indent="-408194"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Users involved at all phases of the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5FC3B-C7BC-2D44-A317-8886A1DA9F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0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0886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D726F-AA01-4A9D-81D1-A09838CFA85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9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347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347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002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52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8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38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7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3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75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6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rgbClr val="002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B1C8C5-D3B4-0743-815D-435213ECCE57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575C343-171F-4C46-8FFE-4CDE8BCC1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00347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3470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Lucida Grande"/>
        <a:buChar char="-"/>
        <a:defRPr sz="2000" kern="1200">
          <a:solidFill>
            <a:srgbClr val="003470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charset="2"/>
        <a:buChar char=""/>
        <a:defRPr sz="1800" kern="1200">
          <a:solidFill>
            <a:srgbClr val="003470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rgbClr val="003470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rgbClr val="003470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sabilitybok.org/glossary/19#term40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cap="none" dirty="0"/>
              <a:t>Lecture 29:</a:t>
            </a:r>
            <a:br>
              <a:rPr lang="en-US" dirty="0"/>
            </a:br>
            <a:r>
              <a:rPr lang="en-US" sz="4400" dirty="0"/>
              <a:t>User-Centered Design</a:t>
            </a:r>
            <a:br>
              <a:rPr lang="en-US" sz="4400" dirty="0"/>
            </a:br>
            <a:r>
              <a:rPr lang="en-US" sz="2000" cap="none" dirty="0"/>
              <a:t>(and other tools for making your project go a bit more smoothly)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CSC111: Introduction to CS through Programming</a:t>
            </a:r>
          </a:p>
          <a:p>
            <a:r>
              <a:rPr lang="en-US" sz="2000" dirty="0"/>
              <a:t>R. Jordan Crouser</a:t>
            </a:r>
          </a:p>
          <a:p>
            <a:r>
              <a:rPr lang="en-US" sz="2000" dirty="0"/>
              <a:t>Assistant Professor of Computer Science</a:t>
            </a:r>
          </a:p>
          <a:p>
            <a:r>
              <a:rPr lang="en-US" sz="2000" dirty="0"/>
              <a:t>Smith College</a:t>
            </a:r>
          </a:p>
        </p:txBody>
      </p:sp>
    </p:spTree>
    <p:extLst>
      <p:ext uri="{BB962C8B-B14F-4D97-AF65-F5344CB8AC3E}">
        <p14:creationId xmlns:p14="http://schemas.microsoft.com/office/powerpoint/2010/main" val="55997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Let’s say you wanted to </a:t>
            </a:r>
            <a:r>
              <a:rPr lang="en-US" dirty="0" err="1"/>
              <a:t>actally</a:t>
            </a:r>
            <a:r>
              <a:rPr lang="en-US" dirty="0"/>
              <a:t> implement this;</a:t>
            </a:r>
          </a:p>
          <a:p>
            <a:pPr marL="0" indent="0" algn="ctr">
              <a:buNone/>
            </a:pPr>
            <a:r>
              <a:rPr lang="en-US" b="1" dirty="0"/>
              <a:t>where do you start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3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User-centered design framework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01816" y="1657350"/>
            <a:ext cx="4169861" cy="4050960"/>
            <a:chOff x="2998532" y="1403940"/>
            <a:chExt cx="6134001" cy="5669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532" y="1403940"/>
              <a:ext cx="6134001" cy="5669280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811436" y="3062030"/>
              <a:ext cx="2308919" cy="201168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81639" tIns="40819" rIns="81639" bIns="408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16347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50" b="1" dirty="0">
                <a:latin typeface="Arial" pitchFamily="-110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15648" y="3759856"/>
              <a:ext cx="1699796" cy="1095155"/>
              <a:chOff x="6815595" y="3285615"/>
              <a:chExt cx="1290241" cy="91263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/>
              <a:srcRect l="26633" t="73537" r="33109" b="7620"/>
              <a:stretch/>
            </p:blipFill>
            <p:spPr>
              <a:xfrm>
                <a:off x="6898360" y="3285615"/>
                <a:ext cx="1124712" cy="612414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815595" y="3866223"/>
                <a:ext cx="1290241" cy="33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50" b="1" dirty="0"/>
                  <a:t>Users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4614887" y="1778412"/>
            <a:ext cx="4249560" cy="4122001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r>
              <a:rPr lang="en-US" sz="1500" b="1" dirty="0">
                <a:solidFill>
                  <a:srgbClr val="003470"/>
                </a:solidFill>
              </a:rPr>
              <a:t>1) Discovery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Learning about your users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Modeling your users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Analyzing your users’ tasks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Eliciting and defining clear product requirements</a:t>
            </a:r>
          </a:p>
          <a:p>
            <a:pPr marL="255109" indent="-255109">
              <a:buFont typeface="Arial"/>
              <a:buChar char="•"/>
            </a:pPr>
            <a:endParaRPr lang="en-US" sz="1500" dirty="0">
              <a:solidFill>
                <a:srgbClr val="003470"/>
              </a:solidFill>
            </a:endParaRPr>
          </a:p>
          <a:p>
            <a:r>
              <a:rPr lang="en-US" sz="1500" b="1" dirty="0">
                <a:solidFill>
                  <a:srgbClr val="003470"/>
                </a:solidFill>
              </a:rPr>
              <a:t>2)  </a:t>
            </a:r>
            <a:r>
              <a:rPr lang="en-US" sz="1500" b="1" dirty="0" err="1">
                <a:solidFill>
                  <a:srgbClr val="003470"/>
                </a:solidFill>
              </a:rPr>
              <a:t>Concepting</a:t>
            </a:r>
            <a:r>
              <a:rPr lang="en-US" sz="1500" b="1" dirty="0">
                <a:solidFill>
                  <a:srgbClr val="003470"/>
                </a:solidFill>
              </a:rPr>
              <a:t> Phase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Developing conceptual models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Solving design problems through ideation 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Detailed design activities</a:t>
            </a:r>
          </a:p>
          <a:p>
            <a:pPr marL="255109" indent="-255109">
              <a:buFont typeface="Arial"/>
              <a:buChar char="•"/>
            </a:pPr>
            <a:endParaRPr lang="en-US" sz="1500" dirty="0">
              <a:solidFill>
                <a:srgbClr val="003470"/>
              </a:solidFill>
            </a:endParaRPr>
          </a:p>
          <a:p>
            <a:r>
              <a:rPr lang="en-US" sz="1500" b="1" dirty="0">
                <a:solidFill>
                  <a:srgbClr val="003470"/>
                </a:solidFill>
              </a:rPr>
              <a:t>3) Prototyping + User Testing</a:t>
            </a:r>
          </a:p>
          <a:p>
            <a:pPr marL="255109" indent="-255109">
              <a:buFont typeface="Arial"/>
              <a:buChar char="•"/>
            </a:pPr>
            <a:r>
              <a:rPr lang="en-US" sz="1500" dirty="0">
                <a:solidFill>
                  <a:srgbClr val="003470"/>
                </a:solidFill>
              </a:rPr>
              <a:t>Delivery of a high-quality product that meets users’ needs and is easy to learn and use </a:t>
            </a:r>
          </a:p>
          <a:p>
            <a:endParaRPr lang="en-US" sz="1250" dirty="0">
              <a:solidFill>
                <a:srgbClr val="003470"/>
              </a:solidFill>
            </a:endParaRPr>
          </a:p>
          <a:p>
            <a:endParaRPr lang="en-US" sz="1250" dirty="0">
              <a:solidFill>
                <a:srgbClr val="003470"/>
              </a:solidFill>
            </a:endParaRPr>
          </a:p>
          <a:p>
            <a:endParaRPr lang="en-US" sz="1250" b="1" dirty="0">
              <a:solidFill>
                <a:srgbClr val="00347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6562" y="6507006"/>
            <a:ext cx="7529083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marL="0" lvl="1" algn="ctr"/>
            <a:r>
              <a:rPr lang="en-US" sz="1250" dirty="0"/>
              <a:t>http://</a:t>
            </a:r>
            <a:r>
              <a:rPr lang="en-US" sz="1250" dirty="0" err="1"/>
              <a:t>www.uxmatters.com</a:t>
            </a:r>
            <a:r>
              <a:rPr lang="en-US" sz="1250" dirty="0"/>
              <a:t>/</a:t>
            </a:r>
            <a:r>
              <a:rPr lang="en-US" sz="1250" dirty="0" err="1"/>
              <a:t>mt</a:t>
            </a:r>
            <a:r>
              <a:rPr lang="en-US" sz="1250" dirty="0"/>
              <a:t>/archives/2010/07/design-is-a-process-not-a-</a:t>
            </a:r>
            <a:r>
              <a:rPr lang="en-US" sz="1250" dirty="0" err="1"/>
              <a:t>methodology.php</a:t>
            </a:r>
            <a:endParaRPr lang="en-US" sz="1250" dirty="0"/>
          </a:p>
        </p:txBody>
      </p:sp>
      <p:sp>
        <p:nvSpPr>
          <p:cNvPr id="16" name="Block Arc 15"/>
          <p:cNvSpPr/>
          <p:nvPr/>
        </p:nvSpPr>
        <p:spPr>
          <a:xfrm rot="16840344">
            <a:off x="199974" y="1596863"/>
            <a:ext cx="4152027" cy="4130837"/>
          </a:xfrm>
          <a:prstGeom prst="blockArc">
            <a:avLst>
              <a:gd name="adj1" fmla="val 6502684"/>
              <a:gd name="adj2" fmla="val 20955343"/>
              <a:gd name="adj3" fmla="val 31062"/>
            </a:avLst>
          </a:prstGeom>
          <a:solidFill>
            <a:schemeClr val="bg1">
              <a:alpha val="7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90142" y="3340763"/>
            <a:ext cx="3996658" cy="1930688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47" tIns="28574" rIns="57147" bIns="28574" rtlCol="0" anchor="ctr"/>
          <a:lstStyle/>
          <a:p>
            <a:pPr algn="ctr"/>
            <a:endParaRPr lang="en-US" sz="1125"/>
          </a:p>
        </p:txBody>
      </p:sp>
    </p:spTree>
    <p:extLst>
      <p:ext uri="{BB962C8B-B14F-4D97-AF65-F5344CB8AC3E}">
        <p14:creationId xmlns:p14="http://schemas.microsoft.com/office/powerpoint/2010/main" val="167249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866110"/>
            <a:ext cx="5486400" cy="3900922"/>
          </a:xfrm>
        </p:spPr>
        <p:txBody>
          <a:bodyPr>
            <a:noAutofit/>
          </a:bodyPr>
          <a:lstStyle/>
          <a:p>
            <a:r>
              <a:rPr lang="en-US" b="1" dirty="0"/>
              <a:t>Why? </a:t>
            </a:r>
          </a:p>
          <a:p>
            <a:pPr lvl="1"/>
            <a:r>
              <a:rPr lang="en-US" sz="1800" dirty="0"/>
              <a:t>If you look at what already exists, you might be able to identify potential issues in advance</a:t>
            </a:r>
          </a:p>
          <a:p>
            <a:pPr lvl="1"/>
            <a:r>
              <a:rPr lang="en-US" sz="1800" dirty="0"/>
              <a:t>Also helps establish your unique contribution</a:t>
            </a:r>
            <a:endParaRPr lang="en-US" dirty="0"/>
          </a:p>
          <a:p>
            <a:r>
              <a:rPr lang="en-US" b="1" dirty="0"/>
              <a:t>How?</a:t>
            </a:r>
          </a:p>
          <a:p>
            <a:pPr lvl="1"/>
            <a:r>
              <a:rPr lang="en-US" sz="1800" dirty="0"/>
              <a:t>Literature or product review</a:t>
            </a:r>
          </a:p>
          <a:p>
            <a:pPr lvl="1"/>
            <a:r>
              <a:rPr lang="en-US" sz="1800" dirty="0"/>
              <a:t>Analysis 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are the existing tools?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is their purpose?</a:t>
            </a:r>
          </a:p>
          <a:p>
            <a:pPr lvl="2">
              <a:buFont typeface="Wingdings" charset="2"/>
              <a:buChar char="§"/>
            </a:pPr>
            <a:r>
              <a:rPr lang="en-US" sz="1400" b="1" dirty="0"/>
              <a:t>What audience are they aiming for?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kinds of strategies are they using?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functionality do they contain? </a:t>
            </a:r>
          </a:p>
          <a:p>
            <a:pPr lvl="2">
              <a:buFont typeface="Wingdings" charset="2"/>
              <a:buChar char="§"/>
            </a:pPr>
            <a:r>
              <a:rPr lang="en-US" sz="1400" dirty="0"/>
              <a:t>What are their strengths and shortcomings? </a:t>
            </a:r>
          </a:p>
          <a:p>
            <a:pPr lvl="1"/>
            <a:r>
              <a:rPr lang="en-US" sz="1800" dirty="0"/>
              <a:t>Identify opportunities and design constraints</a:t>
            </a:r>
          </a:p>
        </p:txBody>
      </p:sp>
      <p:pic>
        <p:nvPicPr>
          <p:cNvPr id="5" name="Content Placeholder 5" descr="rainb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666134"/>
            <a:ext cx="2888810" cy="22288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5450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5109" indent="-255109"/>
            <a:r>
              <a:rPr lang="en-US" dirty="0"/>
              <a:t>Learning about their problem</a:t>
            </a:r>
          </a:p>
          <a:p>
            <a:pPr marL="524503" lvl="1" indent="-255109"/>
            <a:r>
              <a:rPr lang="en-US" sz="1800" dirty="0"/>
              <a:t>Semi-structured interview </a:t>
            </a:r>
          </a:p>
          <a:p>
            <a:pPr marL="255109" indent="-255109"/>
            <a:r>
              <a:rPr lang="en-US" dirty="0"/>
              <a:t>Analyzing their tasks</a:t>
            </a:r>
          </a:p>
          <a:p>
            <a:pPr marL="524503" lvl="1" indent="-255109"/>
            <a:r>
              <a:rPr lang="en-US" sz="1800" dirty="0"/>
              <a:t>Hierarchical task analysis</a:t>
            </a:r>
          </a:p>
          <a:p>
            <a:pPr marL="255109" indent="-255109"/>
            <a:r>
              <a:rPr lang="en-US" dirty="0"/>
              <a:t>Modeling users</a:t>
            </a:r>
          </a:p>
          <a:p>
            <a:pPr marL="524503" lvl="1" indent="-255109"/>
            <a:r>
              <a:rPr lang="en-US" sz="1800" dirty="0"/>
              <a:t>Personas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8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interviews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Why?</a:t>
            </a:r>
            <a:r>
              <a:rPr lang="en-US" dirty="0"/>
              <a:t> </a:t>
            </a:r>
          </a:p>
          <a:p>
            <a:pPr lvl="1"/>
            <a:r>
              <a:rPr lang="en-US" sz="1800" dirty="0"/>
              <a:t>gather qualitative data about users to understand the problem</a:t>
            </a:r>
          </a:p>
          <a:p>
            <a:pPr lvl="1"/>
            <a:r>
              <a:rPr lang="en-US" sz="1800" dirty="0"/>
              <a:t>can help identify key differences between designer and target user</a:t>
            </a:r>
          </a:p>
          <a:p>
            <a:r>
              <a:rPr lang="en-US" b="1" dirty="0"/>
              <a:t>How?</a:t>
            </a:r>
          </a:p>
          <a:p>
            <a:pPr lvl="1"/>
            <a:r>
              <a:rPr lang="en-US" sz="1800" dirty="0"/>
              <a:t>ask open-ended questions</a:t>
            </a:r>
          </a:p>
          <a:p>
            <a:pPr lvl="1"/>
            <a:r>
              <a:rPr lang="en-US" sz="1800" dirty="0"/>
              <a:t>bring along a “cheat sheet” to </a:t>
            </a:r>
          </a:p>
          <a:p>
            <a:pPr marL="458788" lvl="1" indent="0">
              <a:buNone/>
            </a:pPr>
            <a:r>
              <a:rPr lang="en-US" sz="1800" dirty="0"/>
              <a:t>ensure that you gather all the </a:t>
            </a:r>
          </a:p>
          <a:p>
            <a:pPr marL="458788" lvl="1" indent="0">
              <a:buNone/>
            </a:pPr>
            <a:r>
              <a:rPr lang="en-US" sz="1800" dirty="0"/>
              <a:t>information you need</a:t>
            </a:r>
          </a:p>
          <a:p>
            <a:r>
              <a:rPr lang="en-US" b="1" dirty="0"/>
              <a:t>Some tips</a:t>
            </a:r>
            <a:r>
              <a:rPr lang="en-US" dirty="0"/>
              <a:t>:</a:t>
            </a:r>
          </a:p>
          <a:p>
            <a:pPr lvl="1"/>
            <a:r>
              <a:rPr lang="en-US" sz="1800" dirty="0"/>
              <a:t>establish trust at the beginning</a:t>
            </a:r>
          </a:p>
          <a:p>
            <a:pPr lvl="1"/>
            <a:r>
              <a:rPr lang="en-US" sz="1800" dirty="0"/>
              <a:t>participant engagement will vary</a:t>
            </a:r>
          </a:p>
          <a:p>
            <a:pPr lvl="1"/>
            <a:r>
              <a:rPr lang="en-US" sz="1800" dirty="0"/>
              <a:t>be flexible, but make sure you get what you came for</a:t>
            </a:r>
          </a:p>
          <a:p>
            <a:pPr lvl="1"/>
            <a:r>
              <a:rPr lang="en-US" sz="1800" dirty="0"/>
              <a:t>consider recording or note-taking to help with recall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245" y="3000375"/>
            <a:ext cx="369835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214425" y="6535796"/>
            <a:ext cx="6934200" cy="24600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/>
              <a:t>Wood, L. E. (1997). Semi-structured interviewing for user-centered design. </a:t>
            </a:r>
            <a:r>
              <a:rPr lang="en-US" sz="1063" i="1" dirty="0"/>
              <a:t>interactions</a:t>
            </a:r>
            <a:r>
              <a:rPr lang="en-US" sz="1063" dirty="0"/>
              <a:t>, </a:t>
            </a:r>
            <a:r>
              <a:rPr lang="en-US" sz="1063" i="1" dirty="0"/>
              <a:t>4</a:t>
            </a:r>
            <a:r>
              <a:rPr lang="en-US" sz="1063" dirty="0"/>
              <a:t>(2), 48-61.</a:t>
            </a:r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389958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5109" indent="-255109"/>
            <a:r>
              <a:rPr lang="en-US" dirty="0"/>
              <a:t>Learning about their problem</a:t>
            </a:r>
          </a:p>
          <a:p>
            <a:pPr marL="524503" lvl="1" indent="-255109"/>
            <a:r>
              <a:rPr lang="en-US" sz="1800" dirty="0"/>
              <a:t>Semi-structured interview </a:t>
            </a:r>
          </a:p>
          <a:p>
            <a:pPr marL="255109" indent="-255109"/>
            <a:r>
              <a:rPr lang="en-US" dirty="0"/>
              <a:t>Analyzing their tasks</a:t>
            </a:r>
          </a:p>
          <a:p>
            <a:pPr marL="524503" lvl="1" indent="-255109"/>
            <a:r>
              <a:rPr lang="en-US" sz="1800" dirty="0"/>
              <a:t>Hierarchical task analysis</a:t>
            </a:r>
          </a:p>
          <a:p>
            <a:pPr marL="255109" indent="-255109"/>
            <a:r>
              <a:rPr lang="en-US" dirty="0"/>
              <a:t>Modeling users</a:t>
            </a:r>
          </a:p>
          <a:p>
            <a:pPr marL="524503" lvl="1" indent="-255109"/>
            <a:r>
              <a:rPr lang="en-US" sz="1800" dirty="0"/>
              <a:t>Personas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task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Why?</a:t>
            </a:r>
          </a:p>
          <a:p>
            <a:pPr lvl="1"/>
            <a:r>
              <a:rPr lang="en-US" sz="1800" dirty="0"/>
              <a:t>Understand user workflow </a:t>
            </a:r>
          </a:p>
          <a:p>
            <a:pPr lvl="1"/>
            <a:r>
              <a:rPr lang="en-US" sz="1800" dirty="0"/>
              <a:t>Identify pain points and areas for optimization </a:t>
            </a:r>
          </a:p>
          <a:p>
            <a:pPr lvl="1"/>
            <a:endParaRPr lang="en-US" dirty="0"/>
          </a:p>
          <a:p>
            <a:r>
              <a:rPr lang="en-US" b="1" dirty="0"/>
              <a:t>How?</a:t>
            </a:r>
          </a:p>
          <a:p>
            <a:pPr lvl="1"/>
            <a:r>
              <a:rPr lang="en-US" sz="1800" dirty="0"/>
              <a:t>Decompose tasks into 4-8 sequential steps</a:t>
            </a:r>
          </a:p>
          <a:p>
            <a:pPr lvl="1"/>
            <a:r>
              <a:rPr lang="en-US" sz="1800" dirty="0"/>
              <a:t>Identify patterns, sequences and skips in the tasks</a:t>
            </a:r>
          </a:p>
          <a:p>
            <a:pPr lvl="1"/>
            <a:r>
              <a:rPr lang="en-US" sz="1800" dirty="0"/>
              <a:t>An example: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5772150"/>
            <a:ext cx="4572000" cy="27479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endParaRPr lang="en-US" sz="12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200400" y="6553200"/>
            <a:ext cx="5943600" cy="409574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1063" dirty="0" err="1"/>
              <a:t>Hackos</a:t>
            </a:r>
            <a:r>
              <a:rPr lang="en-US" sz="1063" dirty="0"/>
              <a:t>, J. &amp; </a:t>
            </a:r>
            <a:r>
              <a:rPr lang="en-US" sz="1063" dirty="0" err="1"/>
              <a:t>Redish</a:t>
            </a:r>
            <a:r>
              <a:rPr lang="en-US" sz="1063" dirty="0"/>
              <a:t>, J. (1998). User and Task Analysis for </a:t>
            </a:r>
            <a:r>
              <a:rPr lang="en-US" sz="1063" i="1" dirty="0">
                <a:hlinkClick r:id="rId2"/>
              </a:rPr>
              <a:t>Interface</a:t>
            </a:r>
            <a:r>
              <a:rPr lang="en-US" sz="1063" dirty="0"/>
              <a:t> Design. </a:t>
            </a:r>
            <a:r>
              <a:rPr lang="en-US" sz="1063" dirty="0" err="1"/>
              <a:t>Chichester</a:t>
            </a:r>
            <a:r>
              <a:rPr lang="en-US" sz="1063" dirty="0"/>
              <a:t>: Wiley. </a:t>
            </a:r>
          </a:p>
          <a:p>
            <a:pPr algn="ctr"/>
            <a:endParaRPr lang="en-US" sz="1063" b="1" dirty="0"/>
          </a:p>
        </p:txBody>
      </p:sp>
    </p:spTree>
    <p:extLst>
      <p:ext uri="{BB962C8B-B14F-4D97-AF65-F5344CB8AC3E}">
        <p14:creationId xmlns:p14="http://schemas.microsoft.com/office/powerpoint/2010/main" val="62053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analysis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83" b="1183"/>
          <a:stretch>
            <a:fillRect/>
          </a:stretch>
        </p:blipFill>
        <p:spPr>
          <a:xfrm>
            <a:off x="381000" y="1737972"/>
            <a:ext cx="8610600" cy="3805578"/>
          </a:xfrm>
        </p:spPr>
      </p:pic>
      <p:sp>
        <p:nvSpPr>
          <p:cNvPr id="5" name="TextBox 4"/>
          <p:cNvSpPr txBox="1"/>
          <p:nvPr/>
        </p:nvSpPr>
        <p:spPr>
          <a:xfrm>
            <a:off x="1905000" y="6553200"/>
            <a:ext cx="5181600" cy="217085"/>
          </a:xfrm>
          <a:prstGeom prst="rect">
            <a:avLst/>
          </a:prstGeom>
          <a:noFill/>
        </p:spPr>
        <p:txBody>
          <a:bodyPr wrap="square" lIns="81634" tIns="40818" rIns="81634" bIns="40818" rtlCol="0">
            <a:spAutoFit/>
          </a:bodyPr>
          <a:lstStyle/>
          <a:p>
            <a:pPr algn="ctr"/>
            <a:r>
              <a:rPr lang="en-US" sz="875" dirty="0"/>
              <a:t>http://i1206241.blogspot.com/2013/01/task-descriptions-hierarchical-</a:t>
            </a:r>
            <a:r>
              <a:rPr lang="en-US" sz="875" dirty="0" err="1"/>
              <a:t>task.html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22018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your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5109" indent="-255109"/>
            <a:r>
              <a:rPr lang="en-US" dirty="0"/>
              <a:t>Learning about your users</a:t>
            </a:r>
          </a:p>
          <a:p>
            <a:pPr marL="524503" lvl="1" indent="-255109"/>
            <a:r>
              <a:rPr lang="en-US" sz="1800" dirty="0"/>
              <a:t>Semi-structured interview </a:t>
            </a:r>
          </a:p>
          <a:p>
            <a:pPr marL="524503" lvl="1" indent="-255109"/>
            <a:r>
              <a:rPr lang="en-US" sz="1800" dirty="0"/>
              <a:t>Contextual inquiry</a:t>
            </a:r>
          </a:p>
          <a:p>
            <a:pPr marL="255109" indent="-255109"/>
            <a:r>
              <a:rPr lang="en-US" dirty="0"/>
              <a:t>Analyzing users’ tasks</a:t>
            </a:r>
          </a:p>
          <a:p>
            <a:pPr marL="524503" lvl="1" indent="-255109"/>
            <a:r>
              <a:rPr lang="en-US" sz="1800" dirty="0"/>
              <a:t>Hierarchical task analysis</a:t>
            </a:r>
          </a:p>
          <a:p>
            <a:pPr marL="255109" indent="-255109"/>
            <a:r>
              <a:rPr lang="en-US" dirty="0"/>
              <a:t>Modeling users</a:t>
            </a:r>
          </a:p>
          <a:p>
            <a:pPr marL="524503" lvl="1" indent="-255109"/>
            <a:r>
              <a:rPr lang="en-US" sz="1800" dirty="0"/>
              <a:t>Personas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75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1824228"/>
            <a:ext cx="6153912" cy="3621024"/>
          </a:xfrm>
        </p:spPr>
        <p:txBody>
          <a:bodyPr>
            <a:noAutofit/>
          </a:bodyPr>
          <a:lstStyle/>
          <a:p>
            <a:r>
              <a:rPr lang="en-US" b="1" dirty="0"/>
              <a:t>Why</a:t>
            </a:r>
            <a:r>
              <a:rPr lang="en-US" dirty="0"/>
              <a:t>? </a:t>
            </a:r>
          </a:p>
          <a:p>
            <a:pPr lvl="1"/>
            <a:r>
              <a:rPr lang="en-US" sz="1800" dirty="0"/>
              <a:t>mechanism for reasoning about user needs</a:t>
            </a:r>
          </a:p>
          <a:p>
            <a:pPr lvl="1"/>
            <a:r>
              <a:rPr lang="en-US" sz="1800" dirty="0"/>
              <a:t>model behavioral characteristics of target users</a:t>
            </a:r>
          </a:p>
          <a:p>
            <a:pPr lvl="1"/>
            <a:r>
              <a:rPr lang="en-US" sz="1800" dirty="0"/>
              <a:t>doesn’t require access to ACTUAL users</a:t>
            </a:r>
          </a:p>
          <a:p>
            <a:r>
              <a:rPr lang="en-US" b="1" dirty="0"/>
              <a:t>How? </a:t>
            </a:r>
          </a:p>
          <a:p>
            <a:pPr lvl="1"/>
            <a:r>
              <a:rPr lang="en-US" sz="1800" dirty="0"/>
              <a:t>fictionalization</a:t>
            </a:r>
          </a:p>
          <a:p>
            <a:pPr lvl="1"/>
            <a:r>
              <a:rPr lang="en-US" sz="1800" dirty="0"/>
              <a:t>narrative, goals, needs, “pain points”</a:t>
            </a:r>
          </a:p>
          <a:p>
            <a:pPr lvl="1"/>
            <a:r>
              <a:rPr lang="en-US" sz="1800" dirty="0"/>
              <a:t>attributes specific to the problem space</a:t>
            </a:r>
          </a:p>
          <a:p>
            <a:pPr lvl="1"/>
            <a:r>
              <a:rPr lang="en-US" sz="1800" dirty="0"/>
              <a:t>data-driven method* using info from interviews</a:t>
            </a:r>
          </a:p>
          <a:p>
            <a:pPr lvl="1"/>
            <a:r>
              <a:rPr lang="en-US" sz="1800" dirty="0"/>
              <a:t>mapping persona to software features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C3647-B5DC-C84A-92DB-F9DF806E5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48"/>
          <a:stretch/>
        </p:blipFill>
        <p:spPr>
          <a:xfrm>
            <a:off x="6324036" y="1607460"/>
            <a:ext cx="1786294" cy="43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6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2A87-5719-F84D-93E6-CF17232F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31643-3778-F848-AF9E-5D59E7DB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motivating example</a:t>
            </a:r>
          </a:p>
          <a:p>
            <a:r>
              <a:rPr lang="en-US"/>
              <a:t>User-centered </a:t>
            </a:r>
            <a:r>
              <a:rPr lang="en-US" dirty="0"/>
              <a:t>design</a:t>
            </a:r>
          </a:p>
          <a:p>
            <a:pPr lvl="1"/>
            <a:r>
              <a:rPr lang="en-US" dirty="0"/>
              <a:t>What it is</a:t>
            </a:r>
          </a:p>
          <a:p>
            <a:pPr lvl="1"/>
            <a:r>
              <a:rPr lang="en-US" dirty="0"/>
              <a:t>Why do it</a:t>
            </a:r>
          </a:p>
          <a:p>
            <a:pPr lvl="1"/>
            <a:r>
              <a:rPr lang="en-US" dirty="0"/>
              <a:t>Ways to do it</a:t>
            </a:r>
          </a:p>
          <a:p>
            <a:r>
              <a:rPr lang="en-US" dirty="0"/>
              <a:t>Life skill #1: paper prototypes</a:t>
            </a:r>
          </a:p>
          <a:p>
            <a:r>
              <a:rPr lang="en-US" dirty="0"/>
              <a:t>Life skill #2: architecture diagrams</a:t>
            </a:r>
          </a:p>
        </p:txBody>
      </p:sp>
    </p:spTree>
    <p:extLst>
      <p:ext uri="{BB962C8B-B14F-4D97-AF65-F5344CB8AC3E}">
        <p14:creationId xmlns:p14="http://schemas.microsoft.com/office/powerpoint/2010/main" val="529476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personas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Goal</a:t>
            </a:r>
            <a:r>
              <a:rPr lang="en-US" dirty="0"/>
              <a:t>: come up with </a:t>
            </a:r>
            <a:r>
              <a:rPr lang="en-US" b="1" dirty="0"/>
              <a:t>3 personas </a:t>
            </a:r>
            <a:r>
              <a:rPr lang="en-US" dirty="0"/>
              <a:t>that characterize </a:t>
            </a:r>
          </a:p>
          <a:p>
            <a:pPr marL="0" indent="0" algn="ctr">
              <a:buNone/>
            </a:pPr>
            <a:r>
              <a:rPr lang="en-US" dirty="0"/>
              <a:t>people who might be interested in your project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320031" y="3045802"/>
            <a:ext cx="6660536" cy="2350242"/>
            <a:chOff x="1215624" y="3709432"/>
            <a:chExt cx="10656858" cy="37603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50218"/>
            <a:stretch/>
          </p:blipFill>
          <p:spPr>
            <a:xfrm>
              <a:off x="1215624" y="3885058"/>
              <a:ext cx="5702300" cy="3584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6038" b="50664"/>
            <a:stretch/>
          </p:blipFill>
          <p:spPr>
            <a:xfrm>
              <a:off x="6514531" y="3709432"/>
              <a:ext cx="5357951" cy="355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3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Now that we’ve got some end users in mind,</a:t>
            </a:r>
          </a:p>
          <a:p>
            <a:pPr marL="0" indent="0" algn="ctr">
              <a:buNone/>
            </a:pPr>
            <a:r>
              <a:rPr lang="en-US" dirty="0"/>
              <a:t>what would a </a:t>
            </a:r>
            <a:r>
              <a:rPr lang="en-US" b="1" dirty="0"/>
              <a:t>prototype </a:t>
            </a:r>
            <a:r>
              <a:rPr lang="en-US" dirty="0"/>
              <a:t>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Life Skill #1: “Paper prototyping”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endParaRPr lang="en-US" dirty="0"/>
          </a:p>
          <a:p>
            <a:pPr lvl="1"/>
            <a:r>
              <a:rPr lang="en-US" dirty="0"/>
              <a:t>Not sure yet whether or not an </a:t>
            </a:r>
            <a:r>
              <a:rPr lang="en-US" b="1" dirty="0"/>
              <a:t>idea</a:t>
            </a:r>
            <a:r>
              <a:rPr lang="en-US" dirty="0"/>
              <a:t> will work? </a:t>
            </a:r>
          </a:p>
          <a:p>
            <a:pPr lvl="1"/>
            <a:r>
              <a:rPr lang="en-US" dirty="0"/>
              <a:t>Making a </a:t>
            </a:r>
            <a:r>
              <a:rPr lang="en-US" b="1" dirty="0"/>
              <a:t>paper version </a:t>
            </a:r>
            <a:r>
              <a:rPr lang="en-US" dirty="0"/>
              <a:t>of an interface is a lot faster and easier than coding a working prototype – start there!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E168B-07AE-4441-AC24-059D0D0A9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96"/>
          <a:stretch/>
        </p:blipFill>
        <p:spPr>
          <a:xfrm>
            <a:off x="954157" y="3319669"/>
            <a:ext cx="7116417" cy="2966829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98792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6078-0D22-FA4C-9860-008D0E22C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“Paper prototyping”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A2C04-2CA2-F541-9CD0-022482C9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b="1" dirty="0"/>
              <a:t>lots of ideas</a:t>
            </a:r>
          </a:p>
          <a:p>
            <a:r>
              <a:rPr lang="en-US" dirty="0"/>
              <a:t>Engage</a:t>
            </a:r>
            <a:r>
              <a:rPr lang="en-US" b="1" dirty="0"/>
              <a:t> other people </a:t>
            </a:r>
            <a:r>
              <a:rPr lang="en-US" dirty="0"/>
              <a:t>in the design process</a:t>
            </a:r>
          </a:p>
          <a:p>
            <a:r>
              <a:rPr lang="en-US" dirty="0"/>
              <a:t>Identify </a:t>
            </a:r>
            <a:r>
              <a:rPr lang="en-US" b="1" dirty="0"/>
              <a:t>potential problems</a:t>
            </a:r>
            <a:r>
              <a:rPr lang="en-US" dirty="0"/>
              <a:t> before you waste time coding</a:t>
            </a:r>
          </a:p>
          <a:p>
            <a:r>
              <a:rPr lang="en-US" dirty="0"/>
              <a:t>Get </a:t>
            </a:r>
            <a:r>
              <a:rPr lang="en-US" b="1" dirty="0"/>
              <a:t>feedback</a:t>
            </a:r>
            <a:r>
              <a:rPr lang="en-US" dirty="0"/>
              <a:t> quickly, from lots of different people</a:t>
            </a:r>
          </a:p>
          <a:p>
            <a:r>
              <a:rPr lang="en-US" dirty="0"/>
              <a:t>Some tips:</a:t>
            </a:r>
          </a:p>
          <a:p>
            <a:pPr lvl="1"/>
            <a:r>
              <a:rPr lang="en-US" dirty="0"/>
              <a:t>Focus on the </a:t>
            </a:r>
            <a:r>
              <a:rPr lang="en-US" b="1" dirty="0"/>
              <a:t>big picture</a:t>
            </a:r>
            <a:r>
              <a:rPr lang="en-US" dirty="0"/>
              <a:t>, don’t worry about the details</a:t>
            </a:r>
          </a:p>
          <a:p>
            <a:pPr lvl="1"/>
            <a:r>
              <a:rPr lang="en-US" b="1" dirty="0"/>
              <a:t>Think about what you want it to do, </a:t>
            </a:r>
            <a:r>
              <a:rPr lang="en-US" dirty="0"/>
              <a:t>rather than what you know how to implement (we’ll worry about that later)</a:t>
            </a:r>
          </a:p>
          <a:p>
            <a:pPr lvl="1"/>
            <a:r>
              <a:rPr lang="en-US" dirty="0"/>
              <a:t>Not so into arts and crafts? It doesn’t have to be </a:t>
            </a:r>
            <a:r>
              <a:rPr lang="en-US" b="1" dirty="0"/>
              <a:t>actual paper</a:t>
            </a:r>
            <a:r>
              <a:rPr lang="en-US" dirty="0"/>
              <a:t>… Whiteboard / PowerPoint / Keynote will also do the trick!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9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E273-9417-A746-935E-CB537AC4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FF2FF-4021-B04B-A2C1-0FA71C676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DBB35-6791-5C40-A971-EA69970E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0020"/>
            <a:ext cx="8263467" cy="4648200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187591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4703-CBFF-6541-9FC3-6C541D2B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AC7B-60AA-ED4F-90E9-9C023500F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did it go?</a:t>
            </a:r>
          </a:p>
          <a:p>
            <a:pPr marL="0" indent="0" algn="ctr">
              <a:buNone/>
            </a:pPr>
            <a:r>
              <a:rPr lang="en-US" dirty="0"/>
              <a:t>What did you </a:t>
            </a:r>
            <a:r>
              <a:rPr lang="en-US" b="1" dirty="0"/>
              <a:t>notice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A6036-1F16-8145-A77B-06E3F1C0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8" y="4826997"/>
            <a:ext cx="5021581" cy="204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0F3F-BDCC-BF4E-92BB-EB51F43A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Life Skill #2: “Architecture diagrams”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F79B0-0E50-7A44-AF22-7CF81C7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endParaRPr lang="en-US" dirty="0"/>
          </a:p>
          <a:p>
            <a:pPr lvl="1"/>
            <a:r>
              <a:rPr lang="en-US" dirty="0"/>
              <a:t>Now that you’ve got an idea of what your interface might look like, break that down into </a:t>
            </a:r>
            <a:r>
              <a:rPr lang="en-US" b="1" dirty="0"/>
              <a:t>manageable pieces</a:t>
            </a:r>
            <a:r>
              <a:rPr lang="en-US" dirty="0"/>
              <a:t> so you can get started</a:t>
            </a:r>
          </a:p>
          <a:p>
            <a:pPr lvl="1"/>
            <a:r>
              <a:rPr lang="en-US" dirty="0"/>
              <a:t>This can happen at </a:t>
            </a:r>
            <a:r>
              <a:rPr lang="en-US" b="1" dirty="0"/>
              <a:t>several levels of detail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769D-B3DB-EB47-AE2B-3F0C4504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2" y="3278655"/>
            <a:ext cx="5557975" cy="4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case diagram (high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418" y="1336097"/>
            <a:ext cx="5413164" cy="513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6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activity diagram (mid level)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045663"/>
            <a:ext cx="4674870" cy="5732111"/>
          </a:xfrm>
        </p:spPr>
      </p:pic>
    </p:spTree>
    <p:extLst>
      <p:ext uri="{BB962C8B-B14F-4D97-AF65-F5344CB8AC3E}">
        <p14:creationId xmlns:p14="http://schemas.microsoft.com/office/powerpoint/2010/main" val="864546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 diagram (low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484543"/>
            <a:ext cx="8229600" cy="407941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370" y="3246119"/>
            <a:ext cx="2986916" cy="3456432"/>
          </a:xfrm>
          <a:prstGeom prst="rect">
            <a:avLst/>
          </a:prstGeom>
          <a:ln w="28575"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26549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000" dirty="0"/>
          </a:p>
          <a:p>
            <a:pPr marL="0" indent="0" algn="ctr">
              <a:buNone/>
            </a:pPr>
            <a:r>
              <a:rPr lang="en-US" sz="6000" dirty="0"/>
              <a:t>“Advising Assistant”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Team: </a:t>
            </a:r>
            <a:r>
              <a:rPr lang="en-US" dirty="0"/>
              <a:t>Jordan </a:t>
            </a:r>
            <a:r>
              <a:rPr lang="en-US" dirty="0" err="1"/>
              <a:t>Crouser</a:t>
            </a:r>
            <a:r>
              <a:rPr lang="en-US" dirty="0"/>
              <a:t> and Dominique </a:t>
            </a:r>
            <a:r>
              <a:rPr lang="en-US" dirty="0" err="1"/>
              <a:t>Thiebaut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2219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1D70-576B-F64B-99AC-036227FC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9D572-7151-7E46-8D4B-31A9E0459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Thinking about your end user early </a:t>
            </a:r>
            <a:r>
              <a:rPr lang="en-US" dirty="0">
                <a:sym typeface="Wingdings" pitchFamily="2" charset="2"/>
              </a:rPr>
              <a:t> you’re</a:t>
            </a:r>
            <a:r>
              <a:rPr lang="en-US" dirty="0"/>
              <a:t> more likely to </a:t>
            </a:r>
            <a:r>
              <a:rPr lang="en-US" b="1" dirty="0"/>
              <a:t>build something that actually solves the problem</a:t>
            </a:r>
          </a:p>
          <a:p>
            <a:r>
              <a:rPr lang="en-US" b="1" dirty="0"/>
              <a:t>“Low-fidelity” prototyping</a:t>
            </a:r>
            <a:r>
              <a:rPr lang="en-US" dirty="0"/>
              <a:t> saves time and energy by helping identify problems before you commit to code</a:t>
            </a:r>
          </a:p>
          <a:p>
            <a:r>
              <a:rPr lang="en-US" b="1" dirty="0"/>
              <a:t>Architecture diagrams</a:t>
            </a:r>
            <a:r>
              <a:rPr lang="en-US" dirty="0"/>
              <a:t> help you plan out your implementation so you don’t run out of time</a:t>
            </a:r>
            <a:endParaRPr lang="en-US" b="1" dirty="0"/>
          </a:p>
          <a:p>
            <a:r>
              <a:rPr lang="en-US" dirty="0"/>
              <a:t>Also, the process is </a:t>
            </a:r>
            <a:r>
              <a:rPr lang="en-US" b="1" dirty="0" err="1"/>
              <a:t>kinda</a:t>
            </a:r>
            <a:r>
              <a:rPr lang="en-US" b="1" dirty="0"/>
              <a:t> fun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3825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4ECD-690B-7A4B-BD55-28C2E111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5470D-FC22-5948-90EE-9590274F0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labs, assignments this week (Thanksgiving break)</a:t>
            </a:r>
          </a:p>
          <a:p>
            <a:r>
              <a:rPr lang="en-US" dirty="0"/>
              <a:t>When we get back - </a:t>
            </a:r>
            <a:r>
              <a:rPr lang="en-US" b="1" dirty="0"/>
              <a:t>FP2: Prototype I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 persona</a:t>
            </a:r>
          </a:p>
          <a:p>
            <a:pPr lvl="1"/>
            <a:r>
              <a:rPr lang="en-US" dirty="0"/>
              <a:t>a paper prototype of your project</a:t>
            </a:r>
          </a:p>
          <a:p>
            <a:pPr lvl="1"/>
            <a:r>
              <a:rPr lang="en-US" dirty="0"/>
              <a:t>an annotated architecture diagram</a:t>
            </a:r>
          </a:p>
          <a:p>
            <a:r>
              <a:rPr lang="en-US" dirty="0"/>
              <a:t>Monday 11/26: Introduction to Algorithms</a:t>
            </a:r>
          </a:p>
          <a:p>
            <a:r>
              <a:rPr lang="en-US" dirty="0"/>
              <a:t>Wednesday 11/28: Working with Files</a:t>
            </a:r>
          </a:p>
          <a:p>
            <a:r>
              <a:rPr lang="en-US" dirty="0"/>
              <a:t>Lab: Sorting</a:t>
            </a:r>
          </a:p>
          <a:p>
            <a:r>
              <a:rPr lang="en-US" dirty="0"/>
              <a:t>Friday 11/30: Handling </a:t>
            </a:r>
            <a:r>
              <a:rPr lang="en-US" b="1" dirty="0">
                <a:latin typeface="Courier" pitchFamily="2" charset="0"/>
              </a:rPr>
              <a:t>Exceptions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282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Overview: </a:t>
            </a:r>
            <a:r>
              <a:rPr lang="en-US" dirty="0"/>
              <a:t>122 majors and minors in CSC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87" y="2300878"/>
            <a:ext cx="7042825" cy="45571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Image </a:t>
            </a:r>
            <a:r>
              <a:rPr lang="de-DE" sz="1200" dirty="0">
                <a:solidFill>
                  <a:schemeClr val="bg1">
                    <a:lumMod val="75000"/>
                  </a:schemeClr>
                </a:solidFill>
              </a:rPr>
              <a:t>©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JOHN TRABBIC III, Storyboard Artist / Cartoonist</a:t>
            </a:r>
          </a:p>
        </p:txBody>
      </p:sp>
    </p:spTree>
    <p:extLst>
      <p:ext uri="{BB962C8B-B14F-4D97-AF65-F5344CB8AC3E}">
        <p14:creationId xmlns:p14="http://schemas.microsoft.com/office/powerpoint/2010/main" val="78001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Overview: </a:t>
            </a:r>
            <a:r>
              <a:rPr lang="en-US" dirty="0"/>
              <a:t>two advising CSC faculty in Spring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41" y="2104417"/>
            <a:ext cx="4372583" cy="43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4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Overview</a:t>
            </a:r>
            <a:r>
              <a:rPr lang="en-US" dirty="0"/>
              <a:t>: </a:t>
            </a:r>
            <a:r>
              <a:rPr lang="en-US" dirty="0" err="1"/>
              <a:t>BannerWeb</a:t>
            </a:r>
            <a:r>
              <a:rPr lang="en-US" dirty="0"/>
              <a:t> not hugely helpful</a:t>
            </a:r>
            <a:r>
              <a:rPr lang="mr-IN" dirty="0"/>
              <a:t>…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60" y="2245089"/>
            <a:ext cx="5229710" cy="423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953" cy="4876800"/>
          </a:xfrm>
        </p:spPr>
        <p:txBody>
          <a:bodyPr>
            <a:noAutofit/>
          </a:bodyPr>
          <a:lstStyle/>
          <a:p>
            <a:r>
              <a:rPr lang="en-US" b="1" dirty="0"/>
              <a:t>Overview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current process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is </a:t>
            </a:r>
            <a:r>
              <a:rPr lang="en-US" b="1" dirty="0"/>
              <a:t>manual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b="1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Goal 1: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detect which courses a student has taken that count toward the major</a:t>
            </a:r>
          </a:p>
          <a:p>
            <a:pPr marL="0" indent="0" algn="ctr">
              <a:spcBef>
                <a:spcPts val="0"/>
              </a:spcBef>
              <a:buNone/>
            </a:pP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b="1" dirty="0"/>
              <a:t>Goal 2:</a:t>
            </a:r>
            <a:endParaRPr lang="en-US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give adviser an overview of all advisees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55" y="1060315"/>
            <a:ext cx="4113264" cy="5496128"/>
          </a:xfrm>
          <a:prstGeom prst="rect">
            <a:avLst/>
          </a:prstGeom>
          <a:ln>
            <a:solidFill>
              <a:srgbClr val="003470"/>
            </a:solidFill>
          </a:ln>
        </p:spPr>
      </p:pic>
    </p:spTree>
    <p:extLst>
      <p:ext uri="{BB962C8B-B14F-4D97-AF65-F5344CB8AC3E}">
        <p14:creationId xmlns:p14="http://schemas.microsoft.com/office/powerpoint/2010/main" val="334707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Ideal:</a:t>
            </a:r>
            <a:r>
              <a:rPr lang="en-US" dirty="0"/>
              <a:t> we would like to build a plugin that sits on top of Banner and does everything for us, but that won’t work because of FERPA concerns (can’t alter Banner)</a:t>
            </a:r>
          </a:p>
          <a:p>
            <a:endParaRPr lang="en-US" dirty="0"/>
          </a:p>
          <a:p>
            <a:r>
              <a:rPr lang="en-US" b="1" dirty="0"/>
              <a:t>Actual strategy:</a:t>
            </a:r>
            <a:endParaRPr lang="en-US" dirty="0"/>
          </a:p>
          <a:p>
            <a:pPr lvl="1"/>
            <a:r>
              <a:rPr lang="en-US" dirty="0"/>
              <a:t>Define </a:t>
            </a:r>
            <a:r>
              <a:rPr lang="en-US" b="1" dirty="0"/>
              <a:t>mapping</a:t>
            </a:r>
            <a:r>
              <a:rPr lang="en-US" dirty="0"/>
              <a:t> from course numbers to major/minor designation     (core, T|S|P, seminar, etc.)</a:t>
            </a:r>
          </a:p>
          <a:p>
            <a:pPr lvl="1"/>
            <a:r>
              <a:rPr lang="en-US" b="1" dirty="0"/>
              <a:t>Export</a:t>
            </a:r>
            <a:r>
              <a:rPr lang="en-US" dirty="0"/>
              <a:t> CSV of all advisees from Banner</a:t>
            </a:r>
          </a:p>
          <a:p>
            <a:pPr lvl="1"/>
            <a:r>
              <a:rPr lang="en-US" dirty="0"/>
              <a:t>Build a </a:t>
            </a:r>
            <a:r>
              <a:rPr lang="en-US" b="1" dirty="0"/>
              <a:t>parser</a:t>
            </a:r>
            <a:r>
              <a:rPr lang="en-US" dirty="0"/>
              <a:t> that extracts data from unofficial transcript (i.e. courses taken) and joins with mapping, majors/minors</a:t>
            </a:r>
          </a:p>
          <a:p>
            <a:pPr lvl="1"/>
            <a:r>
              <a:rPr lang="en-US" dirty="0"/>
              <a:t>Build </a:t>
            </a:r>
            <a:r>
              <a:rPr lang="en-US" b="1" dirty="0"/>
              <a:t>authenticated frontend </a:t>
            </a:r>
            <a:r>
              <a:rPr lang="en-US" dirty="0"/>
              <a:t>for adviser to track student progress, as well as (maybe) send messages / schedule appointments</a:t>
            </a:r>
          </a:p>
        </p:txBody>
      </p:sp>
    </p:spTree>
    <p:extLst>
      <p:ext uri="{BB962C8B-B14F-4D97-AF65-F5344CB8AC3E}">
        <p14:creationId xmlns:p14="http://schemas.microsoft.com/office/powerpoint/2010/main" val="77538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Ideal:</a:t>
            </a:r>
            <a:r>
              <a:rPr lang="en-US" dirty="0">
                <a:solidFill>
                  <a:schemeClr val="accent1"/>
                </a:solidFill>
              </a:rPr>
              <a:t> we would like to build a plugin that sits on top of Banner and does everything for us, but that won’t work because of FERPA concerns (can’t alter Banner)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Actual strategy: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Define </a:t>
            </a:r>
            <a:r>
              <a:rPr lang="en-US" b="1" dirty="0">
                <a:solidFill>
                  <a:schemeClr val="accent1"/>
                </a:solidFill>
              </a:rPr>
              <a:t>mapping</a:t>
            </a:r>
            <a:r>
              <a:rPr lang="en-US" dirty="0">
                <a:solidFill>
                  <a:schemeClr val="accent1"/>
                </a:solidFill>
              </a:rPr>
              <a:t> from course numbers to major/minor designation     (core, T|S|P, seminar, etc.)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Export</a:t>
            </a:r>
            <a:r>
              <a:rPr lang="en-US" dirty="0">
                <a:solidFill>
                  <a:schemeClr val="accent1"/>
                </a:solidFill>
              </a:rPr>
              <a:t> CSV of all advisees from Banner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Build a </a:t>
            </a:r>
            <a:r>
              <a:rPr lang="en-US" b="1" dirty="0">
                <a:solidFill>
                  <a:schemeClr val="accent1"/>
                </a:solidFill>
              </a:rPr>
              <a:t>parser</a:t>
            </a:r>
            <a:r>
              <a:rPr lang="en-US" dirty="0">
                <a:solidFill>
                  <a:schemeClr val="accent1"/>
                </a:solidFill>
              </a:rPr>
              <a:t> that extracts data from unofficial transcript (i.e. courses taken) and joins with mapping, majors/minors</a:t>
            </a:r>
          </a:p>
          <a:p>
            <a:pPr lvl="1"/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Build </a:t>
            </a:r>
            <a:r>
              <a:rPr lang="en-US" b="1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authenticated frontend </a:t>
            </a:r>
            <a:r>
              <a:rPr lang="en-US" dirty="0">
                <a:effectLst>
                  <a:glow rad="101600">
                    <a:srgbClr val="FFC000">
                      <a:alpha val="60000"/>
                    </a:srgbClr>
                  </a:glow>
                </a:effectLst>
              </a:rPr>
              <a:t>for adviser to track student progress, as well as (maybe) send messages / schedule appointments</a:t>
            </a:r>
          </a:p>
        </p:txBody>
      </p:sp>
    </p:spTree>
    <p:extLst>
      <p:ext uri="{BB962C8B-B14F-4D97-AF65-F5344CB8AC3E}">
        <p14:creationId xmlns:p14="http://schemas.microsoft.com/office/powerpoint/2010/main" val="488974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mith Lecture Notes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 Lecture Notes" id="{46169177-CDC7-AC47-86B1-F3BCE136FEF8}" vid="{7BAB2AA1-C785-C741-AEF1-9BD477DBA9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29471</TotalTime>
  <Words>1287</Words>
  <Application>Microsoft Macintosh PowerPoint</Application>
  <PresentationFormat>On-screen Show (4:3)</PresentationFormat>
  <Paragraphs>212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Courier</vt:lpstr>
      <vt:lpstr>Lucida Grande</vt:lpstr>
      <vt:lpstr>Mangal</vt:lpstr>
      <vt:lpstr>Wingdings</vt:lpstr>
      <vt:lpstr>Smith Lecture Notes</vt:lpstr>
      <vt:lpstr>Lecture 29: User-Centered Design (and other tools for making your project go a bit more smoothly)</vt:lpstr>
      <vt:lpstr>Outline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Hypothetical example</vt:lpstr>
      <vt:lpstr>Discussion</vt:lpstr>
      <vt:lpstr>User-centered design framework</vt:lpstr>
      <vt:lpstr>Competitive review</vt:lpstr>
      <vt:lpstr>Defining your audience</vt:lpstr>
      <vt:lpstr>Semi-structured interviews</vt:lpstr>
      <vt:lpstr>Defining your audience</vt:lpstr>
      <vt:lpstr>Hierarchical task analysis</vt:lpstr>
      <vt:lpstr>Task analysis example</vt:lpstr>
      <vt:lpstr>Defining your audience</vt:lpstr>
      <vt:lpstr>Personas</vt:lpstr>
      <vt:lpstr>Activity: personas</vt:lpstr>
      <vt:lpstr>Discussion</vt:lpstr>
      <vt:lpstr>CS Life Skill #1: “Paper prototyping”</vt:lpstr>
      <vt:lpstr>“Paper prototyping” goals</vt:lpstr>
      <vt:lpstr>Your turn!</vt:lpstr>
      <vt:lpstr>Discussion</vt:lpstr>
      <vt:lpstr>CS Life Skill #2: “Architecture diagrams”</vt:lpstr>
      <vt:lpstr>Example: use case diagram (high level)</vt:lpstr>
      <vt:lpstr>Example: activity diagram (mid level)</vt:lpstr>
      <vt:lpstr>Example: class diagram (low level)</vt:lpstr>
      <vt:lpstr>Takeaways</vt:lpstr>
      <vt:lpstr>Coming 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 – Monday: Introduction to Computer Science</dc:title>
  <dc:creator>R. Jordan Crouser</dc:creator>
  <cp:lastModifiedBy>Microsoft Office User</cp:lastModifiedBy>
  <cp:revision>366</cp:revision>
  <cp:lastPrinted>2018-11-19T13:59:27Z</cp:lastPrinted>
  <dcterms:created xsi:type="dcterms:W3CDTF">2018-06-21T16:17:33Z</dcterms:created>
  <dcterms:modified xsi:type="dcterms:W3CDTF">2018-11-20T13:46:10Z</dcterms:modified>
</cp:coreProperties>
</file>